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3263222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3263222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326322268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326322268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326322268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326322268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326322268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326322268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326322268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326322268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326322268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1326322268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326322268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326322268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4c8b1905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4c8b1905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4c8b1905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4c8b1905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4c8b1905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4c8b1905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4c8b1905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4c8b1905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132632226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132632226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4c8b1905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4c8b1905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4c8b1905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4c8b1905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4c8b1905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4c8b1905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4c8b1905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4c8b1905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4c8b1905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4c8b1905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4c8b1905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4c8b1905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4c8b1905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4c8b1905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14c8b1905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14c8b1905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4c8b1905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4c8b1905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4c8b1905a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4c8b1905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32632226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32632226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4c8b1905a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14c8b1905a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4c8b1905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14c8b1905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4c8b1905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4c8b1905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4c8b1905a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14c8b1905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4c8b1905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4c8b1905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4c8b1905a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4c8b1905a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4c8b1905a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14c8b1905a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4c8b1905a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14c8b1905a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4c8b1905a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4c8b1905a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14c8b1905a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14c8b1905a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326322268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326322268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4c8b1905a_3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4c8b1905a_3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4c8b1905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4c8b1905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32632226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32632226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32632226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32632226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326322268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326322268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326322268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32632226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326322268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326322268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5" Type="http://schemas.openxmlformats.org/officeDocument/2006/relationships/image" Target="../media/image33.png"/><Relationship Id="rId6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Relationship Id="rId5" Type="http://schemas.openxmlformats.org/officeDocument/2006/relationships/image" Target="../media/image6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1.png"/><Relationship Id="rId4" Type="http://schemas.openxmlformats.org/officeDocument/2006/relationships/image" Target="../media/image55.png"/><Relationship Id="rId5" Type="http://schemas.openxmlformats.org/officeDocument/2006/relationships/image" Target="../media/image62.png"/><Relationship Id="rId6" Type="http://schemas.openxmlformats.org/officeDocument/2006/relationships/image" Target="../media/image6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en.wikipedia.org/wiki/Disjoint-set_data_structure#Disjoint-set_forests" TargetMode="External"/><Relationship Id="rId4" Type="http://schemas.openxmlformats.org/officeDocument/2006/relationships/hyperlink" Target="https://en.wikipedia.org/wiki/Disjoint-set_data_structure#Disjoint-set_forests" TargetMode="External"/><Relationship Id="rId5" Type="http://schemas.openxmlformats.org/officeDocument/2006/relationships/hyperlink" Target="https://en.wikipedia.org/wiki/Iterated_logarithm" TargetMode="External"/><Relationship Id="rId6" Type="http://schemas.openxmlformats.org/officeDocument/2006/relationships/image" Target="../media/image51.png"/><Relationship Id="rId7" Type="http://schemas.openxmlformats.org/officeDocument/2006/relationships/hyperlink" Target="https://blog.csdn.net/johnny901114/article/details/80721436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space.bilibili.com/21630984" TargetMode="External"/><Relationship Id="rId4" Type="http://schemas.openxmlformats.org/officeDocument/2006/relationships/hyperlink" Target="https://www.youtube.com/c/%E5%8F%A4%E5%9F%8E%E7%AE%97%E6%B3%95" TargetMode="External"/><Relationship Id="rId5" Type="http://schemas.openxmlformats.org/officeDocument/2006/relationships/image" Target="../media/image57.png"/><Relationship Id="rId6" Type="http://schemas.openxmlformats.org/officeDocument/2006/relationships/image" Target="../media/image56.png"/><Relationship Id="rId7" Type="http://schemas.openxmlformats.org/officeDocument/2006/relationships/image" Target="../media/image5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stackoverflow.com/questions/6342967/why-is-the-ackermann-function-related-to-the-amortized-complexity-of-union-find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Relationship Id="rId4" Type="http://schemas.openxmlformats.org/officeDocument/2006/relationships/image" Target="../media/image58.png"/><Relationship Id="rId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490700"/>
            <a:ext cx="8520600" cy="164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LeetCode 全系列速通 (七)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下</a:t>
            </a:r>
            <a:r>
              <a:rPr b="1" lang="en"/>
              <a:t>部分</a:t>
            </a:r>
            <a:endParaRPr b="1"/>
          </a:p>
        </p:txBody>
      </p:sp>
      <p:sp>
        <p:nvSpPr>
          <p:cNvPr id="55" name="Google Shape;55;p13"/>
          <p:cNvSpPr txBox="1"/>
          <p:nvPr/>
        </p:nvSpPr>
        <p:spPr>
          <a:xfrm>
            <a:off x="6695400" y="4213350"/>
            <a:ext cx="19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239700" y="2133875"/>
            <a:ext cx="2664600" cy="21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20. </a:t>
            </a:r>
            <a:r>
              <a:rPr lang="en" sz="2200">
                <a:solidFill>
                  <a:schemeClr val="dk2"/>
                </a:solidFill>
              </a:rPr>
              <a:t>图的表示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21. BFS, DFS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22. Topological sort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23. Dijkstra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24. Union Find</a:t>
            </a:r>
            <a:endParaRPr sz="2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185775" y="126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22. </a:t>
            </a:r>
            <a:r>
              <a:rPr lang="en"/>
              <a:t>拓扑排序 Topological sort</a:t>
            </a:r>
            <a:endParaRPr/>
          </a:p>
        </p:txBody>
      </p:sp>
      <p:sp>
        <p:nvSpPr>
          <p:cNvPr id="136" name="Google Shape;136;p22"/>
          <p:cNvSpPr txBox="1"/>
          <p:nvPr/>
        </p:nvSpPr>
        <p:spPr>
          <a:xfrm>
            <a:off x="185775" y="1017725"/>
            <a:ext cx="5965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在图论中，拓扑排序（Topological Sorting）是一个有向无环图（DAG, Directed Acyclic Graph）的所有顶点的线性序列。且该序列必须满足下面两个条件：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每个顶点出现且只出现一次。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若存在一条从顶点 A 到顶点 B 的路径，那么在序列中顶点 A 出现在顶点 B 的前面。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有向无环图（DAG）才有拓扑排序，非DAG图没有拓扑排序一说。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02425"/>
            <a:ext cx="4524341" cy="13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200" y="3309250"/>
            <a:ext cx="4435425" cy="13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2775" y="4382975"/>
            <a:ext cx="3581225" cy="7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/>
        </p:nvSpPr>
        <p:spPr>
          <a:xfrm>
            <a:off x="6151275" y="1017725"/>
            <a:ext cx="3000000" cy="26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lang="en"/>
              <a:t>拓扑排序通常用来“排序”具有依赖关系的任务。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lang="en"/>
              <a:t>比如盖房子要先建地基，比如要想吃鸡一般要先搜二级以上头甲猛男枪beryl762(大概意思，这里条件需要强依赖)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492375" y="857825"/>
            <a:ext cx="502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实现方式有两种</a:t>
            </a:r>
            <a:endParaRPr/>
          </a:p>
        </p:txBody>
      </p:sp>
      <p:sp>
        <p:nvSpPr>
          <p:cNvPr id="146" name="Google Shape;146;p23"/>
          <p:cNvSpPr txBox="1"/>
          <p:nvPr/>
        </p:nvSpPr>
        <p:spPr>
          <a:xfrm>
            <a:off x="113525" y="1702875"/>
            <a:ext cx="8945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000"/>
              <a:buAutoNum type="arabicPeriod"/>
            </a:pPr>
            <a:r>
              <a:rPr b="1" lang="en" sz="2000">
                <a:solidFill>
                  <a:srgbClr val="6AA84F"/>
                </a:solidFill>
              </a:rPr>
              <a:t>(Yes) BFS Kahn算法, 基于贪心，每次从入度为0的点开始，正序为拓扑</a:t>
            </a:r>
            <a:endParaRPr b="1" sz="20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(No) DFS 基于搜索，每次保证当前点出度为0后才遍历，   逆序为拓扑</a:t>
            </a:r>
            <a:endParaRPr sz="2000"/>
          </a:p>
        </p:txBody>
      </p:sp>
      <p:sp>
        <p:nvSpPr>
          <p:cNvPr id="147" name="Google Shape;147;p23"/>
          <p:cNvSpPr txBox="1"/>
          <p:nvPr/>
        </p:nvSpPr>
        <p:spPr>
          <a:xfrm>
            <a:off x="691475" y="2811075"/>
            <a:ext cx="434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</a:rPr>
              <a:t>单纯拓扑不推荐DFS, 如果是二分图才用DFS</a:t>
            </a:r>
            <a:endParaRPr b="1" sz="15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BFS入度表法(Kahn算法) </a:t>
            </a:r>
            <a:r>
              <a:rPr lang="en" sz="1133"/>
              <a:t>对，类似98k一个读音</a:t>
            </a:r>
            <a:endParaRPr sz="1133"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6550"/>
            <a:ext cx="8839200" cy="1495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61513"/>
            <a:ext cx="8839202" cy="194831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/>
        </p:nvSpPr>
        <p:spPr>
          <a:xfrm>
            <a:off x="5696925" y="2571750"/>
            <a:ext cx="320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D4D4D"/>
                </a:solidFill>
                <a:highlight>
                  <a:srgbClr val="FFFFFF"/>
                </a:highlight>
              </a:rPr>
              <a:t>特别地，对于有向图，</a:t>
            </a:r>
            <a:endParaRPr b="1" sz="12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D4D4D"/>
                </a:solidFill>
                <a:highlight>
                  <a:srgbClr val="FFFFFF"/>
                </a:highlight>
              </a:rPr>
              <a:t>节点的入度 是指进入该节点的边的条数；</a:t>
            </a:r>
            <a:endParaRPr b="1" sz="12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D4D4D"/>
                </a:solidFill>
                <a:highlight>
                  <a:srgbClr val="FFFFFF"/>
                </a:highlight>
              </a:rPr>
              <a:t>节点的出度是指从该节点出发的边的条数。</a:t>
            </a:r>
            <a:endParaRPr b="1"/>
          </a:p>
        </p:txBody>
      </p:sp>
      <p:sp>
        <p:nvSpPr>
          <p:cNvPr id="156" name="Google Shape;156;p24"/>
          <p:cNvSpPr txBox="1"/>
          <p:nvPr/>
        </p:nvSpPr>
        <p:spPr>
          <a:xfrm>
            <a:off x="340525" y="2741100"/>
            <a:ext cx="38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57" name="Google Shape;157;p24"/>
          <p:cNvSpPr txBox="1"/>
          <p:nvPr/>
        </p:nvSpPr>
        <p:spPr>
          <a:xfrm>
            <a:off x="1114625" y="2786550"/>
            <a:ext cx="3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58" name="Google Shape;158;p24"/>
          <p:cNvSpPr txBox="1"/>
          <p:nvPr/>
        </p:nvSpPr>
        <p:spPr>
          <a:xfrm>
            <a:off x="361225" y="4375900"/>
            <a:ext cx="3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59" name="Google Shape;159;p24"/>
          <p:cNvSpPr txBox="1"/>
          <p:nvPr/>
        </p:nvSpPr>
        <p:spPr>
          <a:xfrm>
            <a:off x="1114625" y="4375900"/>
            <a:ext cx="3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60" name="Google Shape;160;p24"/>
          <p:cNvSpPr txBox="1"/>
          <p:nvPr/>
        </p:nvSpPr>
        <p:spPr>
          <a:xfrm>
            <a:off x="1656800" y="3141300"/>
            <a:ext cx="3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11700" y="445025"/>
            <a:ext cx="529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BFS入度表法(Kahn算法) 模板4步走</a:t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1575"/>
            <a:ext cx="9143999" cy="366804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/>
        </p:nvSpPr>
        <p:spPr>
          <a:xfrm>
            <a:off x="6326400" y="113525"/>
            <a:ext cx="2817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AutoNum type="arabicPeriod"/>
            </a:pPr>
            <a:r>
              <a:rPr b="1" lang="en" sz="2800">
                <a:solidFill>
                  <a:srgbClr val="FF0000"/>
                </a:solidFill>
              </a:rPr>
              <a:t>建图</a:t>
            </a:r>
            <a:endParaRPr b="1" sz="2800">
              <a:solidFill>
                <a:srgbClr val="FF0000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AutoNum type="arabicPeriod"/>
            </a:pPr>
            <a:r>
              <a:rPr b="1" lang="en" sz="2800">
                <a:solidFill>
                  <a:srgbClr val="FF0000"/>
                </a:solidFill>
              </a:rPr>
              <a:t>建入度</a:t>
            </a:r>
            <a:endParaRPr b="1" sz="2800">
              <a:solidFill>
                <a:srgbClr val="FF0000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AutoNum type="arabicPeriod"/>
            </a:pPr>
            <a:r>
              <a:rPr b="1" lang="en" sz="2800">
                <a:solidFill>
                  <a:srgbClr val="FF0000"/>
                </a:solidFill>
              </a:rPr>
              <a:t>找入口</a:t>
            </a:r>
            <a:endParaRPr b="1" sz="2800">
              <a:solidFill>
                <a:srgbClr val="FF0000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AutoNum type="arabicPeriod"/>
            </a:pPr>
            <a:r>
              <a:rPr b="1" lang="en" sz="2800">
                <a:solidFill>
                  <a:srgbClr val="FF0000"/>
                </a:solidFill>
              </a:rPr>
              <a:t>BFS拓扑排序</a:t>
            </a:r>
            <a:endParaRPr b="1" sz="2800">
              <a:solidFill>
                <a:srgbClr val="FF0000"/>
              </a:solidFill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7100525" y="4337575"/>
            <a:ext cx="195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答案可以不唯一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时间复杂度O(E + V)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875" y="0"/>
            <a:ext cx="4619125" cy="2557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1627" y="2557025"/>
            <a:ext cx="3286237" cy="258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843500"/>
            <a:ext cx="3688310" cy="13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3981276" cy="38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3872350" y="913750"/>
            <a:ext cx="767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BFS</a:t>
            </a:r>
            <a:endParaRPr b="1" sz="1900"/>
          </a:p>
        </p:txBody>
      </p:sp>
      <p:sp>
        <p:nvSpPr>
          <p:cNvPr id="178" name="Google Shape;178;p26"/>
          <p:cNvSpPr txBox="1"/>
          <p:nvPr/>
        </p:nvSpPr>
        <p:spPr>
          <a:xfrm>
            <a:off x="3872350" y="3499075"/>
            <a:ext cx="767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DFS</a:t>
            </a:r>
            <a:endParaRPr b="1" sz="1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9466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/>
        </p:nvSpPr>
        <p:spPr>
          <a:xfrm>
            <a:off x="1176400" y="2111975"/>
            <a:ext cx="159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BFS </a:t>
            </a:r>
            <a:endParaRPr b="1" sz="3600"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4427" y="0"/>
            <a:ext cx="492957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311700" y="145675"/>
            <a:ext cx="8520600" cy="10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23. Dijkstra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从high level的角度来说, direction, weight, cycle</a:t>
            </a:r>
            <a:endParaRPr/>
          </a:p>
        </p:txBody>
      </p:sp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311700" y="1152475"/>
            <a:ext cx="8520600" cy="38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最短路径分为</a:t>
            </a:r>
            <a:r>
              <a:rPr b="1" lang="en"/>
              <a:t>单源最短路径</a:t>
            </a:r>
            <a:r>
              <a:rPr lang="en"/>
              <a:t>和</a:t>
            </a:r>
            <a:r>
              <a:rPr b="1" lang="en"/>
              <a:t>多源最短路径</a:t>
            </a:r>
            <a:r>
              <a:rPr lang="en"/>
              <a:t>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单源最短路径</a:t>
            </a:r>
            <a:r>
              <a:rPr lang="en"/>
              <a:t>中我们常用：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1.BFS/DFS (unweighted graph)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2.Dijikstra基础版本 (非负edge, weighted graph, all below)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3.Dijikstra优化版本</a:t>
            </a:r>
            <a:r>
              <a:rPr lang="en" sz="1200">
                <a:solidFill>
                  <a:srgbClr val="3D464D"/>
                </a:solidFill>
                <a:highlight>
                  <a:srgbClr val="FFFFFF"/>
                </a:highlight>
              </a:rPr>
              <a:t> </a:t>
            </a:r>
            <a:r>
              <a:rPr lang="en"/>
              <a:t>(非负edge) </a:t>
            </a:r>
            <a:r>
              <a:rPr lang="en" sz="1200">
                <a:solidFill>
                  <a:srgbClr val="3D464D"/>
                </a:solidFill>
                <a:highlight>
                  <a:srgbClr val="FFFFFF"/>
                </a:highlight>
              </a:rPr>
              <a:t>Dijkstra+heap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3.Bellman-Ford (负edge)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4.Bellman-Ford (负edge) 队列优化版本 SPFA </a:t>
            </a:r>
            <a:r>
              <a:rPr lang="en" sz="1200">
                <a:solidFill>
                  <a:srgbClr val="3D464D"/>
                </a:solidFill>
                <a:highlight>
                  <a:srgbClr val="FFFFFF"/>
                </a:highlight>
              </a:rPr>
              <a:t>Shortest Path Faster Algorithm</a:t>
            </a:r>
            <a:endParaRPr sz="1200">
              <a:solidFill>
                <a:srgbClr val="3D464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多源最短路径</a:t>
            </a:r>
            <a:r>
              <a:rPr lang="en"/>
              <a:t> Floyd-Warshall </a:t>
            </a:r>
            <a:endParaRPr sz="1200">
              <a:solidFill>
                <a:srgbClr val="3D464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第一个bfs/dfs考的多，dijikstra常用于follow up，后2个不怎么考。</a:t>
            </a:r>
            <a:endParaRPr/>
          </a:p>
        </p:txBody>
      </p:sp>
      <p:sp>
        <p:nvSpPr>
          <p:cNvPr id="192" name="Google Shape;192;p28"/>
          <p:cNvSpPr txBox="1"/>
          <p:nvPr/>
        </p:nvSpPr>
        <p:spPr>
          <a:xfrm>
            <a:off x="6237425" y="1205450"/>
            <a:ext cx="2283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D4D4D"/>
                </a:solidFill>
                <a:highlight>
                  <a:srgbClr val="FFFFFF"/>
                </a:highlight>
              </a:rPr>
              <a:t>图的转化</a:t>
            </a:r>
            <a:endParaRPr sz="12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D4D4D"/>
                </a:solidFill>
                <a:highlight>
                  <a:srgbClr val="FFFFFF"/>
                </a:highlight>
              </a:rPr>
              <a:t>node or vertex 珠子——地点</a:t>
            </a:r>
            <a:endParaRPr sz="12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D4D4D"/>
                </a:solidFill>
                <a:highlight>
                  <a:srgbClr val="FFFFFF"/>
                </a:highlight>
              </a:rPr>
              <a:t>edge 绳长——路径</a:t>
            </a:r>
            <a:endParaRPr sz="12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D4D4D"/>
                </a:solidFill>
                <a:highlight>
                  <a:srgbClr val="FFFFFF"/>
                </a:highlight>
              </a:rPr>
              <a:t>两点之间的最短路径，就是把珠子拉直，绷直的绳子就是最短路径。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634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0" y="152400"/>
            <a:ext cx="8923549" cy="45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64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8475" y="12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我们希望在60题之内做一个可以在1到2小时可以覆盖的知识点，可以用来快速复习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130825" y="1010775"/>
            <a:ext cx="4568100" cy="3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算法 27题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1. bianry search 3题，一道正常binary, 一道用来猜答案，lis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2. pointer 2题，2 sum, 3sum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3. sliding window 2题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4. bfs + dfs 3 + 3 = 6 题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5. backtracking 2题， subset, permutation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6. sort merge sort/quick sort/bucket sort 3题</a:t>
            </a:r>
            <a:endParaRPr b="1" sz="1300">
              <a:solidFill>
                <a:srgbClr val="FF000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7. monotonic stack 2题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8. monotonic queue 2题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9. 扫描线 2题</a:t>
            </a:r>
            <a:endParaRPr b="1" sz="1300">
              <a:solidFill>
                <a:srgbClr val="FF000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10. divide and conquer 2题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11. Bit manipulation 2题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12. prefix sum 1题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585675" y="1010775"/>
            <a:ext cx="4225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数据结构18题 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13. Trie 2题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14. heap 2题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15. union find 1题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16. list 翻转+合并+找环+删除+结构转换 5题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17. comparator 1题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18. LRU 1题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19. tree 遍历+结构转换+LCA+BST+Iterator 6题</a:t>
            </a:r>
            <a:endParaRPr b="1" sz="1200">
              <a:solidFill>
                <a:srgbClr val="FF000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610725" y="3495025"/>
            <a:ext cx="4175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图 6题 </a:t>
            </a:r>
            <a:endParaRPr b="1" sz="1200">
              <a:solidFill>
                <a:srgbClr val="FF000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bfs, dfs, topological, dijikstra, union find, mst</a:t>
            </a:r>
            <a:endParaRPr b="1" sz="1200">
              <a:solidFill>
                <a:srgbClr val="FF000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动态规划 9题 </a:t>
            </a:r>
            <a:b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1d, 2d, backpack1,2, dfs+memo, LIS, LCS, LPS, range DP (覆盖坐标类，背包类，区间类，字符串单双序列) 9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566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77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762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38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57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26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25" y="79925"/>
            <a:ext cx="7867183" cy="50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Dijikstra核心思想</a:t>
            </a:r>
            <a:endParaRPr/>
          </a:p>
        </p:txBody>
      </p:sp>
      <p:sp>
        <p:nvSpPr>
          <p:cNvPr id="248" name="Google Shape;248;p39"/>
          <p:cNvSpPr txBox="1"/>
          <p:nvPr>
            <p:ph idx="1" type="body"/>
          </p:nvPr>
        </p:nvSpPr>
        <p:spPr>
          <a:xfrm>
            <a:off x="311700" y="1152475"/>
            <a:ext cx="8520600" cy="31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我们从起点u作为中心慢慢的向四周扩散，同时我们不断更新到达其他点的最短距离。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Dijikstra是一个贪心算法，每一步选择的都是从当前已经到达点出发，到没有visited过点的最小权重的edge，这样来找到达其他点的最短路径。</a:t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/>
        </p:nvSpPr>
        <p:spPr>
          <a:xfrm>
            <a:off x="0" y="181175"/>
            <a:ext cx="4650600" cy="28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15000"/>
              </a:lnSpc>
              <a:spcBef>
                <a:spcPts val="800"/>
              </a:spcBef>
              <a:spcAft>
                <a:spcPts val="3500"/>
              </a:spcAft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Dijkstra算法可以解决无负权图的最短路径问题，只能应付单源起点的情况，算法要求两个集合，开始所有点在第二个集合，然后将起点加入第一个集合，接着第二个集合剩下的点哪个离起点距离最小，就加入第一个集合，并对其相关的边进行松弛，如此循环直到所有点都进入集合。每个点都加进集合需要循环n次，每个点进入集合又要对不在集合的点距离进行更新，内层又要循环n次。开始将map全部初始化为INF（一个很大的数），这样松弛的时候比较轻松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400" y="342074"/>
            <a:ext cx="4650600" cy="445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38250"/>
            <a:ext cx="3998167" cy="1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412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150" y="0"/>
            <a:ext cx="5612851" cy="305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1936" y="2571749"/>
            <a:ext cx="2682063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9012" y="3217200"/>
            <a:ext cx="3605975" cy="9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36999" t="0"/>
          <a:stretch/>
        </p:blipFill>
        <p:spPr>
          <a:xfrm>
            <a:off x="0" y="0"/>
            <a:ext cx="46958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65645" r="0" t="20609"/>
          <a:stretch/>
        </p:blipFill>
        <p:spPr>
          <a:xfrm>
            <a:off x="6583249" y="1059900"/>
            <a:ext cx="2560752" cy="40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4695850" y="1059900"/>
            <a:ext cx="3127200" cy="4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拓扑排序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Dfs 或 欧拉路劲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拓扑排序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拓扑排序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DFS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DFS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读题找桥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DFS全组合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二分图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并查集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最短路径Floyd-Warshall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二分图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50">
                <a:solidFill>
                  <a:schemeClr val="dk1"/>
                </a:solidFill>
              </a:rPr>
              <a:t>最短路径题不好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DFS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并查集</a:t>
            </a:r>
            <a:endParaRPr sz="1750"/>
          </a:p>
        </p:txBody>
      </p:sp>
      <p:sp>
        <p:nvSpPr>
          <p:cNvPr id="72" name="Google Shape;72;p15"/>
          <p:cNvSpPr txBox="1"/>
          <p:nvPr/>
        </p:nvSpPr>
        <p:spPr>
          <a:xfrm>
            <a:off x="2394375" y="82575"/>
            <a:ext cx="6501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TOP 15 frequent graph problem construction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DFS 5, 拓扑排序3</a:t>
            </a:r>
            <a:r>
              <a:rPr lang="en" sz="1800"/>
              <a:t>, 并查集2, 二分图2, 最短路径2, 读题找桥1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 </a:t>
            </a:r>
            <a:r>
              <a:rPr lang="en"/>
              <a:t>Summary</a:t>
            </a:r>
            <a:endParaRPr/>
          </a:p>
        </p:txBody>
      </p:sp>
      <p:sp>
        <p:nvSpPr>
          <p:cNvPr id="269" name="Google Shape;26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Dijikstra 是用来解决单源最短路径，非负edge的题目的。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可以有基础实现方式V2，也可以有pq实现方式ElogV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基础实现通过visited array &amp; 每次for loop所有的此点往外延伸的edge来找下一步该走哪里。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优化实现是通过pq来拿到当前最短的点，注意入pq前最好也与distance array做比较，更短才入pq</a:t>
            </a:r>
            <a:endParaRPr/>
          </a:p>
        </p:txBody>
      </p:sp>
      <p:pic>
        <p:nvPicPr>
          <p:cNvPr id="270" name="Google Shape;2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203" y="2888175"/>
            <a:ext cx="3319176" cy="223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28571"/>
              </a:lnSpc>
              <a:spcBef>
                <a:spcPts val="600"/>
              </a:spcBef>
              <a:spcAft>
                <a:spcPts val="120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b="1" lang="en" sz="2100">
                <a:solidFill>
                  <a:srgbClr val="4F4F4F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24 Union Find </a:t>
            </a:r>
            <a:r>
              <a:rPr b="1" lang="en" sz="2100">
                <a:solidFill>
                  <a:srgbClr val="4F4F4F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动态连接（Dynamic connectivity）的问题,  什么是Union Find？</a:t>
            </a:r>
            <a:endParaRPr/>
          </a:p>
        </p:txBody>
      </p:sp>
      <p:sp>
        <p:nvSpPr>
          <p:cNvPr id="276" name="Google Shape;276;p43"/>
          <p:cNvSpPr txBox="1"/>
          <p:nvPr>
            <p:ph idx="1" type="body"/>
          </p:nvPr>
        </p:nvSpPr>
        <p:spPr>
          <a:xfrm>
            <a:off x="311700" y="1152475"/>
            <a:ext cx="8520600" cy="19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并查集 是一种树形的数据结构，用于处理不交集的合并(union)及查询(find)问题。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Find：确定元素属于哪一个子集。它可以被用来确定两个元素是否属于同一子集。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Union：将两个子集合并成同一个集合。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4D4D4D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3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350" y="3139200"/>
            <a:ext cx="6013199" cy="17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283" name="Google Shape;283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3                        4                union(1, 5)                     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/       \                      |                                                  /    |     \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           2                  5  						   1     2      4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												              \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Parent 3 3 3               4   4               </a:t>
            </a:r>
            <a:r>
              <a:rPr lang="en">
                <a:solidFill>
                  <a:srgbClr val="FF0000"/>
                </a:solidFill>
              </a:rPr>
              <a:t>   3 3 3               </a:t>
            </a:r>
            <a:r>
              <a:rPr b="1" lang="en">
                <a:solidFill>
                  <a:srgbClr val="6AA84F"/>
                </a:solidFill>
              </a:rPr>
              <a:t>3</a:t>
            </a:r>
            <a:r>
              <a:rPr lang="en">
                <a:solidFill>
                  <a:srgbClr val="FF0000"/>
                </a:solidFill>
              </a:rPr>
              <a:t>   4 </a:t>
            </a:r>
            <a:r>
              <a:rPr lang="en"/>
              <a:t>           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Node   1 2 3               4   5                  </a:t>
            </a:r>
            <a:r>
              <a:rPr lang="en">
                <a:solidFill>
                  <a:srgbClr val="FF0000"/>
                </a:solidFill>
              </a:rPr>
              <a:t>1 2 3               4   5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implementation</a:t>
            </a:r>
            <a:endParaRPr/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000" y="1017725"/>
            <a:ext cx="3529324" cy="393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9499" y="1277950"/>
            <a:ext cx="5062875" cy="241379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5"/>
          <p:cNvSpPr txBox="1"/>
          <p:nvPr/>
        </p:nvSpPr>
        <p:spPr>
          <a:xfrm>
            <a:off x="4474950" y="4011275"/>
            <a:ext cx="45276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with path compression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 txBox="1"/>
          <p:nvPr>
            <p:ph type="title"/>
          </p:nvPr>
        </p:nvSpPr>
        <p:spPr>
          <a:xfrm>
            <a:off x="311700" y="250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Improved with ranked</a:t>
            </a:r>
            <a:endParaRPr/>
          </a:p>
        </p:txBody>
      </p:sp>
      <p:pic>
        <p:nvPicPr>
          <p:cNvPr id="297" name="Google Shape;2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01" y="911200"/>
            <a:ext cx="4324999" cy="404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000" y="986825"/>
            <a:ext cx="4324999" cy="3591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639324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7"/>
          <p:cNvSpPr txBox="1"/>
          <p:nvPr/>
        </p:nvSpPr>
        <p:spPr>
          <a:xfrm>
            <a:off x="7170700" y="4119100"/>
            <a:ext cx="16497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D4D4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出处来自慕课网 liuyubobobo </a:t>
            </a:r>
            <a:endParaRPr/>
          </a:p>
        </p:txBody>
      </p:sp>
      <p:pic>
        <p:nvPicPr>
          <p:cNvPr id="305" name="Google Shape;30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375" y="1424300"/>
            <a:ext cx="3230349" cy="10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7"/>
          <p:cNvPicPr preferRelativeResize="0"/>
          <p:nvPr/>
        </p:nvPicPr>
        <p:blipFill rotWithShape="1">
          <a:blip r:embed="rId5">
            <a:alphaModFix/>
          </a:blip>
          <a:srcRect b="0" l="3660" r="0" t="0"/>
          <a:stretch/>
        </p:blipFill>
        <p:spPr>
          <a:xfrm>
            <a:off x="5741350" y="0"/>
            <a:ext cx="3402650" cy="3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38618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4418" y="3383974"/>
            <a:ext cx="1640750" cy="67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7375" y="0"/>
            <a:ext cx="4206625" cy="42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3175" y="4142300"/>
            <a:ext cx="6040823" cy="10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并查集 </a:t>
            </a:r>
            <a:r>
              <a:rPr lang="en"/>
              <a:t>Summary</a:t>
            </a:r>
            <a:endParaRPr/>
          </a:p>
        </p:txBody>
      </p:sp>
      <p:sp>
        <p:nvSpPr>
          <p:cNvPr id="320" name="Google Shape;320;p49"/>
          <p:cNvSpPr txBox="1"/>
          <p:nvPr>
            <p:ph idx="1" type="body"/>
          </p:nvPr>
        </p:nvSpPr>
        <p:spPr>
          <a:xfrm>
            <a:off x="311700" y="1152475"/>
            <a:ext cx="8691000" cy="3786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并查集 是一种树形的数据结构，用于处理不交集的合并(union)及查询(find)问题。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m operations, either </a:t>
            </a:r>
            <a:r>
              <a:rPr lang="en" u="sng">
                <a:solidFill>
                  <a:schemeClr val="hlink"/>
                </a:solidFill>
                <a:hlinkClick r:id="rId3"/>
              </a:rPr>
              <a:t>Union</a:t>
            </a:r>
            <a:r>
              <a:rPr lang="en"/>
              <a:t> or </a:t>
            </a:r>
            <a:r>
              <a:rPr lang="en" u="sng">
                <a:solidFill>
                  <a:schemeClr val="hlink"/>
                </a:solidFill>
                <a:hlinkClick r:id="rId4"/>
              </a:rPr>
              <a:t>Find</a:t>
            </a:r>
            <a:r>
              <a:rPr lang="en"/>
              <a:t>, are applied to n elements, the total run time is O(m log*n), where log* is the </a:t>
            </a:r>
            <a:r>
              <a:rPr lang="en" u="sng">
                <a:solidFill>
                  <a:schemeClr val="hlink"/>
                </a:solidFill>
                <a:hlinkClick r:id="rId5"/>
              </a:rPr>
              <a:t>iterated logarithm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Slightly larger than O(m), it is Amortized O(m)  类似(not same)平均，实际为均摊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可以优化：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Path compression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Union by size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Union by rank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3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321" name="Google Shape;32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2150" y="2892275"/>
            <a:ext cx="4721851" cy="22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9"/>
          <p:cNvSpPr txBox="1"/>
          <p:nvPr/>
        </p:nvSpPr>
        <p:spPr>
          <a:xfrm>
            <a:off x="3073175" y="3062375"/>
            <a:ext cx="14340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简易模板:</a:t>
            </a:r>
            <a:endParaRPr/>
          </a:p>
        </p:txBody>
      </p:sp>
      <p:sp>
        <p:nvSpPr>
          <p:cNvPr id="323" name="Google Shape;323;p49"/>
          <p:cNvSpPr txBox="1"/>
          <p:nvPr/>
        </p:nvSpPr>
        <p:spPr>
          <a:xfrm>
            <a:off x="2986900" y="204875"/>
            <a:ext cx="62109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reference: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https://blog.csdn.net/johnny901114/article/details/80721436</a:t>
            </a:r>
            <a:br>
              <a:rPr lang="en"/>
            </a:br>
            <a:r>
              <a:rPr lang="en"/>
              <a:t>时间复杂度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/>
          <p:nvPr>
            <p:ph idx="1" type="body"/>
          </p:nvPr>
        </p:nvSpPr>
        <p:spPr>
          <a:xfrm>
            <a:off x="264250" y="673775"/>
            <a:ext cx="8520600" cy="34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rgbClr val="03030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1. 不可以update rank在path compression之后，因为可能存在着其他node有更长的path通向那个root</a:t>
            </a:r>
            <a:endParaRPr sz="2150">
              <a:solidFill>
                <a:srgbClr val="030303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50">
                <a:solidFill>
                  <a:srgbClr val="03030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2. 不需要更新rank 在path compression之后，因为rank提供的只是一个upper bound, 而不是exact value, 一个较小的数值也可以符合upper bound, upper bound只是为了避免worst case</a:t>
            </a:r>
            <a:endParaRPr sz="2150">
              <a:solidFill>
                <a:srgbClr val="030303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50">
                <a:solidFill>
                  <a:srgbClr val="03030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因为二者的目的不一样，一个是为了避免worst case，一个是为了amortize o1</a:t>
            </a:r>
            <a:endParaRPr sz="2150">
              <a:solidFill>
                <a:srgbClr val="030303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34" name="Google Shape;334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图的部分考察最多的就是 Topological sort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其次是经典的</a:t>
            </a:r>
            <a:r>
              <a:rPr lang="en"/>
              <a:t>BFS, DFS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然后是Union Find，这部分因为有板子反而是比较简单的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Dijkstra很多时候被用来当follow up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235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图的</a:t>
            </a:r>
            <a:r>
              <a:rPr lang="en"/>
              <a:t>内容我们全速通讲cover以下部分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74675" y="770350"/>
            <a:ext cx="8520600" cy="42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图的表示，adjacent matrix, adjacent list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BFS, DFS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Topological sort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Dijikstra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Union Find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===== 以下为一般不考的内容，感兴趣可以看我们的图的专题部分======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MST (minimal spanning tree) 最小生成</a:t>
            </a:r>
            <a:r>
              <a:rPr lang="en"/>
              <a:t>树,</a:t>
            </a:r>
            <a:r>
              <a:rPr lang="en"/>
              <a:t> prim, kruscal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SCC (strongly connected component) 强连通分量 Tarjan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MSSP (multi source shortest path) 多源最短路径</a:t>
            </a:r>
            <a:br>
              <a:rPr lang="en"/>
            </a:br>
            <a:r>
              <a:rPr lang="en"/>
              <a:t>的floyd warshall， SSSP的</a:t>
            </a:r>
            <a:r>
              <a:rPr lang="en"/>
              <a:t>负数edge </a:t>
            </a:r>
            <a:r>
              <a:rPr lang="en"/>
              <a:t>belleman ford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基环树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完美图的二分匹配(</a:t>
            </a:r>
            <a:r>
              <a:rPr lang="en"/>
              <a:t>匈牙利算法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负环与差分约束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最大流最小流 - 网络流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650" y="3373150"/>
            <a:ext cx="2805349" cy="17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/>
          <p:nvPr>
            <p:ph type="title"/>
          </p:nvPr>
        </p:nvSpPr>
        <p:spPr>
          <a:xfrm>
            <a:off x="311700" y="148150"/>
            <a:ext cx="85206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通讯页面</a:t>
            </a:r>
            <a:endParaRPr sz="2000"/>
          </a:p>
        </p:txBody>
      </p:sp>
      <p:sp>
        <p:nvSpPr>
          <p:cNvPr id="340" name="Google Shape;340;p52"/>
          <p:cNvSpPr txBox="1"/>
          <p:nvPr>
            <p:ph idx="1" type="body"/>
          </p:nvPr>
        </p:nvSpPr>
        <p:spPr>
          <a:xfrm>
            <a:off x="311700" y="1081475"/>
            <a:ext cx="4396200" cy="21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Bilibili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https://space.bilibili.com/21630984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Youtube 搜索古城算法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https://www.youtube.com/c/古城算法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wechat	回复‘加群’可加群，还有周赛cc150pass</a:t>
            </a:r>
            <a:endParaRPr/>
          </a:p>
        </p:txBody>
      </p:sp>
      <p:sp>
        <p:nvSpPr>
          <p:cNvPr id="341" name="Google Shape;341;p52"/>
          <p:cNvSpPr txBox="1"/>
          <p:nvPr/>
        </p:nvSpPr>
        <p:spPr>
          <a:xfrm>
            <a:off x="5708350" y="3363900"/>
            <a:ext cx="28656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谢谢大家的支持！请点赞订阅硬币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3000订阅会出一期dp总结篇</a:t>
            </a:r>
            <a:endParaRPr/>
          </a:p>
        </p:txBody>
      </p:sp>
      <p:sp>
        <p:nvSpPr>
          <p:cNvPr id="342" name="Google Shape;342;p52"/>
          <p:cNvSpPr txBox="1"/>
          <p:nvPr/>
        </p:nvSpPr>
        <p:spPr>
          <a:xfrm>
            <a:off x="5708350" y="4016275"/>
            <a:ext cx="3219600" cy="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免费，不要钱，不卖课，不推销，不辅导，公开资料和视频，任何人和你说钱都是骗子！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343" name="Google Shape;34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13675"/>
            <a:ext cx="3942681" cy="16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8500" y="148150"/>
            <a:ext cx="2224525" cy="884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2"/>
          <p:cNvPicPr preferRelativeResize="0"/>
          <p:nvPr/>
        </p:nvPicPr>
        <p:blipFill rotWithShape="1">
          <a:blip r:embed="rId7">
            <a:alphaModFix/>
          </a:blip>
          <a:srcRect b="0" l="2754" r="3233" t="0"/>
          <a:stretch/>
        </p:blipFill>
        <p:spPr>
          <a:xfrm>
            <a:off x="5858500" y="1146225"/>
            <a:ext cx="2224524" cy="2198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</a:t>
            </a:r>
            <a:endParaRPr/>
          </a:p>
        </p:txBody>
      </p:sp>
      <p:sp>
        <p:nvSpPr>
          <p:cNvPr id="351" name="Google Shape;351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Why is the Ackermann function related to the amortized complexity of union-find algorithm used for disjoint sets? - Stack Overflow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7350" y="3637610"/>
            <a:ext cx="3216649" cy="141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4">
            <a:alphaModFix/>
          </a:blip>
          <a:srcRect b="25703" l="8466" r="0" t="28754"/>
          <a:stretch/>
        </p:blipFill>
        <p:spPr>
          <a:xfrm>
            <a:off x="0" y="749400"/>
            <a:ext cx="4477476" cy="12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5">
            <a:alphaModFix/>
          </a:blip>
          <a:srcRect b="0" l="2419" r="0" t="0"/>
          <a:stretch/>
        </p:blipFill>
        <p:spPr>
          <a:xfrm>
            <a:off x="4623375" y="0"/>
            <a:ext cx="4520626" cy="28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type="title"/>
          </p:nvPr>
        </p:nvSpPr>
        <p:spPr>
          <a:xfrm>
            <a:off x="239450" y="176700"/>
            <a:ext cx="203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图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225" y="2249874"/>
            <a:ext cx="2703975" cy="17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7200" y="2465979"/>
            <a:ext cx="3306801" cy="135278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2970250" y="3111600"/>
            <a:ext cx="2703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图类型查考不多，一般基本BFS, DFS，拓扑排序UF，Dijikstra即可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深入学习可考虑二分图，最短路径，最小生成树等</a:t>
            </a:r>
            <a:endParaRPr sz="1800"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" y="3942325"/>
            <a:ext cx="1328641" cy="12011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786375" y="4527912"/>
            <a:ext cx="108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edge本身可以有权重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4">
            <a:alphaModFix/>
          </a:blip>
          <a:srcRect b="0" l="21113" r="53799" t="74902"/>
          <a:stretch/>
        </p:blipFill>
        <p:spPr>
          <a:xfrm>
            <a:off x="2876450" y="1754900"/>
            <a:ext cx="1328650" cy="716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274100" y="241975"/>
            <a:ext cx="250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Graph的表示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76126"/>
            <a:ext cx="5202981" cy="21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288675" y="906425"/>
            <a:ext cx="13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邻接表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4800" y="2827000"/>
            <a:ext cx="3765776" cy="2316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4623600" y="778525"/>
            <a:ext cx="15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邻接矩阵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3021" y="1245300"/>
            <a:ext cx="4350978" cy="13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" y="1306625"/>
            <a:ext cx="4882049" cy="15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1550" y="3300525"/>
            <a:ext cx="1321425" cy="5285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1145575" y="876000"/>
            <a:ext cx="109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adjacency list</a:t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5686575" y="769325"/>
            <a:ext cx="179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adjacency matrix</a:t>
            </a:r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4623600" y="185775"/>
            <a:ext cx="29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list of edges, 需要自己处理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52725" y="176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图</a:t>
            </a:r>
            <a:r>
              <a:rPr lang="en"/>
              <a:t>里面的BFS, DFS</a:t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325" y="828625"/>
            <a:ext cx="3198951" cy="43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975" y="1311625"/>
            <a:ext cx="3619826" cy="224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8624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481" y="0"/>
            <a:ext cx="42355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2119600" y="3500775"/>
            <a:ext cx="262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还可以使用union find去做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2224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9134" y="0"/>
            <a:ext cx="62448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7472500" y="2780550"/>
            <a:ext cx="12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二分图的染色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9125" y="0"/>
            <a:ext cx="5320858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